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91" r:id="rId3"/>
    <p:sldId id="303" r:id="rId4"/>
    <p:sldId id="292" r:id="rId5"/>
    <p:sldId id="295" r:id="rId6"/>
    <p:sldId id="296" r:id="rId7"/>
    <p:sldId id="294" r:id="rId8"/>
    <p:sldId id="300" r:id="rId9"/>
    <p:sldId id="304" r:id="rId10"/>
    <p:sldId id="263" r:id="rId11"/>
    <p:sldId id="264" r:id="rId12"/>
    <p:sldId id="272" r:id="rId13"/>
    <p:sldId id="279" r:id="rId14"/>
    <p:sldId id="280" r:id="rId15"/>
    <p:sldId id="298" r:id="rId16"/>
    <p:sldId id="297" r:id="rId17"/>
    <p:sldId id="299" r:id="rId18"/>
    <p:sldId id="290" r:id="rId19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AF99024-0CAE-40DB-89A4-53E85CF31AD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29A2299-D9F8-4F57-9DDC-75425FF9B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01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08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45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63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5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6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2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9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5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05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8B7D7-81E9-4ACC-8694-A577EBC59B41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F8B8A-1B73-4BBE-AE12-0EE52F3CF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464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1600200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rgbClr val="000404"/>
                </a:solidFill>
                <a:effectLst/>
              </a:rPr>
            </a:br>
            <a:r>
              <a:rPr lang="en-US" sz="6700" dirty="0">
                <a:effectLst/>
                <a:ea typeface="Tahoma" pitchFamily="34" charset="0"/>
                <a:cs typeface="Tahoma" pitchFamily="34" charset="0"/>
              </a:rPr>
              <a:t>Wound Care in Podiatric Medicine</a:t>
            </a:r>
            <a:br>
              <a:rPr lang="en-US" sz="4900" dirty="0">
                <a:solidFill>
                  <a:srgbClr val="000404"/>
                </a:solidFill>
                <a:effectLst/>
              </a:rPr>
            </a:br>
            <a:endParaRPr lang="en-US" sz="4900" dirty="0">
              <a:solidFill>
                <a:srgbClr val="000404"/>
              </a:solidFill>
              <a:effectLst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8229600" cy="32766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endParaRPr lang="en-US" sz="2400" dirty="0">
              <a:solidFill>
                <a:srgbClr val="FF3300"/>
              </a:solidFill>
              <a:effectLst/>
            </a:endParaRPr>
          </a:p>
          <a:p>
            <a:pPr algn="ctr">
              <a:buFont typeface="Wingdings" pitchFamily="2" charset="2"/>
              <a:buNone/>
            </a:pPr>
            <a:endParaRPr lang="en-US" sz="2400" dirty="0">
              <a:solidFill>
                <a:srgbClr val="FF3300"/>
              </a:solidFill>
            </a:endParaRPr>
          </a:p>
          <a:p>
            <a:pPr algn="ctr">
              <a:buFont typeface="Wingdings" pitchFamily="2" charset="2"/>
              <a:buNone/>
            </a:pPr>
            <a:endParaRPr lang="en-US" sz="2400" dirty="0">
              <a:solidFill>
                <a:srgbClr val="FF3300"/>
              </a:solidFill>
              <a:effectLst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124200" y="2625658"/>
            <a:ext cx="3219254" cy="266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500" b="1" dirty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Doctor’s Name</a:t>
            </a:r>
          </a:p>
          <a:p>
            <a:r>
              <a:rPr lang="en-US" sz="8500" b="1" dirty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City, State</a:t>
            </a:r>
          </a:p>
          <a:p>
            <a:r>
              <a:rPr lang="en-US" sz="8500" b="1" dirty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Phone Number</a:t>
            </a:r>
          </a:p>
          <a:p>
            <a:r>
              <a:rPr lang="en-US" sz="8500" b="1" dirty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Website Address</a:t>
            </a:r>
          </a:p>
          <a:p>
            <a:br>
              <a:rPr lang="en-US" dirty="0">
                <a:solidFill>
                  <a:srgbClr val="000404"/>
                </a:solidFill>
              </a:rPr>
            </a:br>
            <a:endParaRPr lang="en-US" dirty="0">
              <a:solidFill>
                <a:srgbClr val="000404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38400"/>
            <a:ext cx="7882728" cy="267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7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ea typeface="Tahoma" pitchFamily="34" charset="0"/>
                <a:cs typeface="Tahoma" pitchFamily="34" charset="0"/>
              </a:rPr>
              <a:t>Types of Wounds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4800" dirty="0">
                <a:ea typeface="Tahoma" pitchFamily="34" charset="0"/>
                <a:cs typeface="Tahoma" pitchFamily="34" charset="0"/>
              </a:rPr>
              <a:t>Mechanical–blisters, corns, calluses</a:t>
            </a:r>
          </a:p>
          <a:p>
            <a:pPr>
              <a:buFont typeface="Wingdings" pitchFamily="2" charset="2"/>
              <a:buChar char="§"/>
            </a:pPr>
            <a:r>
              <a:rPr lang="en-US" sz="4800" dirty="0">
                <a:ea typeface="Tahoma" pitchFamily="34" charset="0"/>
                <a:cs typeface="Tahoma" pitchFamily="34" charset="0"/>
              </a:rPr>
              <a:t>Diabetic ulcer</a:t>
            </a:r>
          </a:p>
          <a:p>
            <a:pPr>
              <a:buFont typeface="Wingdings" pitchFamily="2" charset="2"/>
              <a:buChar char="§"/>
            </a:pPr>
            <a:r>
              <a:rPr lang="en-US" sz="4800" dirty="0">
                <a:ea typeface="Tahoma" pitchFamily="34" charset="0"/>
                <a:cs typeface="Tahoma" pitchFamily="34" charset="0"/>
              </a:rPr>
              <a:t>Vascular/Gangrene</a:t>
            </a:r>
          </a:p>
          <a:p>
            <a:pPr>
              <a:buFont typeface="Wingdings" pitchFamily="2" charset="2"/>
              <a:buChar char="§"/>
            </a:pPr>
            <a:r>
              <a:rPr lang="en-US" sz="4800" dirty="0">
                <a:ea typeface="Tahoma" pitchFamily="34" charset="0"/>
                <a:cs typeface="Tahoma" pitchFamily="34" charset="0"/>
              </a:rPr>
              <a:t>Trauma (accident)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1747266"/>
            <a:ext cx="8229600" cy="4653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1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Mechanical–Blisters, Corns, and Calluses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543800" cy="3810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000" dirty="0"/>
              <a:t>Blisters and calluses should never be considered benign skin lesions, especially in </a:t>
            </a:r>
            <a:r>
              <a:rPr lang="en-US" sz="3000" dirty="0" err="1"/>
              <a:t>immuno</a:t>
            </a:r>
            <a:r>
              <a:rPr lang="en-US" sz="3000" dirty="0"/>
              <a:t>-compromised patients</a:t>
            </a:r>
          </a:p>
          <a:p>
            <a:pPr>
              <a:buFont typeface="Wingdings" pitchFamily="2" charset="2"/>
              <a:buChar char="§"/>
            </a:pPr>
            <a:r>
              <a:rPr lang="en-US" sz="3000" dirty="0"/>
              <a:t>Treatment for blisters: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Drain the fluid but leave the skin intact</a:t>
            </a:r>
          </a:p>
          <a:p>
            <a:pPr>
              <a:buFont typeface="Wingdings" pitchFamily="2" charset="2"/>
              <a:buChar char="§"/>
            </a:pPr>
            <a:r>
              <a:rPr lang="en-US" sz="3000" dirty="0"/>
              <a:t>Treatment for corns/calluses: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Routine debridement</a:t>
            </a:r>
          </a:p>
          <a:p>
            <a:pPr>
              <a:buFont typeface="Wingdings" pitchFamily="2" charset="2"/>
              <a:buChar char="§"/>
            </a:pPr>
            <a:r>
              <a:rPr lang="en-US" sz="3000" dirty="0"/>
              <a:t>Prevention: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Use of adhesive gel pads, foot powders, special socks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94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Diabetic Ulcer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Diabetic ulcer–An open sore or wound that most commonly occurs on the foot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Causes: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Elevated blood glucose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Neuropathy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Uncontrolled blood pressure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Poor nutrition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Prolonged pressure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11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Vascular/Gangrene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Gangrene occurs when tissue dies (necrosis) because its blood supply is interrupted. Gangrene may be caused by an infection or injury, or be a complication of a long-term condition that restricts blood circulation.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59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Trauma (Accident)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High-velocity blunt trauma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Low-velocity blunt trauma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High-velocity penetrating trauma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Low-velocity penetrating trauma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Thermal/Chemical injuries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75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Treatment/Prevention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Nutritional support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Debridement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Orthotic supports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Off-loading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Wound V.A.C. system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Skin grafts (</a:t>
            </a:r>
            <a:r>
              <a:rPr lang="en-US" dirty="0" err="1"/>
              <a:t>autografts</a:t>
            </a:r>
            <a:r>
              <a:rPr lang="en-US" dirty="0"/>
              <a:t> and allografts)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/>
              <a:t>Flowable</a:t>
            </a:r>
            <a:r>
              <a:rPr lang="en-US" dirty="0"/>
              <a:t> soft tissue scaffold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Topical wound-healing agents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01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Nutritional Support–Protein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Protein deficiency is a major factor in the healing of ulcers.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Protein is necessary for fibroblast proliferation, new blood vessel formation, and collagen production.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Depending on the severity of the wound, protein consumption should range from 0.55 to 0.84 grams per pound of body weight per day.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Consult a nutritionist for the proper amount of protein consumption.</a:t>
            </a:r>
          </a:p>
          <a:p>
            <a:pPr marL="0" indent="0">
              <a:buNone/>
            </a:pP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27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Nutritional Support</a:t>
            </a:r>
            <a:br>
              <a:rPr lang="en-US" dirty="0"/>
            </a:br>
            <a:r>
              <a:rPr lang="en-US" dirty="0"/>
              <a:t>Vitamins/Minerals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b="1" dirty="0"/>
              <a:t>Vitamin A</a:t>
            </a:r>
            <a:r>
              <a:rPr lang="en-US" dirty="0"/>
              <a:t>–Increases collagen synthesis and wound tensile strength along with lymphocyte activation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b="1" dirty="0"/>
              <a:t>Vitamin C</a:t>
            </a:r>
            <a:r>
              <a:rPr lang="en-US" dirty="0"/>
              <a:t>–Increases skin strength and fibroblastic content of scar tissues</a:t>
            </a:r>
          </a:p>
          <a:p>
            <a:pPr>
              <a:buFont typeface="Wingdings" pitchFamily="2" charset="2"/>
              <a:buChar char="§"/>
            </a:pPr>
            <a:r>
              <a:rPr lang="en-US" b="1" dirty="0"/>
              <a:t>Vitamin E</a:t>
            </a:r>
            <a:r>
              <a:rPr lang="en-US" dirty="0"/>
              <a:t>–Anti-inflammatory action decreases the production of prostaglandins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Enhances the immune response and breaking strength of post-operative wounds</a:t>
            </a:r>
          </a:p>
          <a:p>
            <a:pPr>
              <a:buFont typeface="Wingdings" pitchFamily="2" charset="2"/>
              <a:buChar char="§"/>
            </a:pPr>
            <a:r>
              <a:rPr lang="en-US" b="1" dirty="0"/>
              <a:t>Zinc</a:t>
            </a:r>
            <a:r>
              <a:rPr lang="en-US" dirty="0"/>
              <a:t>–Stimulates wound healing and increases collagen tensile strength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38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Debridement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Goals of debridement: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Remove potential pathogens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Remove necrotic and fibrous infiltrates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17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Debridement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Forms of Debridement: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“Cold steel”–scalpel, curette, </a:t>
            </a:r>
            <a:r>
              <a:rPr lang="en-US" sz="3200" dirty="0" err="1"/>
              <a:t>rongeur</a:t>
            </a:r>
            <a:r>
              <a:rPr lang="en-US" sz="3200" dirty="0"/>
              <a:t>, tissue nippers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Mechanical–wet to dry dressings, pulse lavage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Enzymatic debridement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61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Wound V.A.C.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sz="3800" dirty="0"/>
              <a:t>Goals of V.A.C. System:</a:t>
            </a:r>
          </a:p>
          <a:p>
            <a:pPr lvl="1">
              <a:buFont typeface="Arial" pitchFamily="34" charset="0"/>
              <a:buChar char="•"/>
            </a:pPr>
            <a:r>
              <a:rPr lang="en-US" sz="3800" dirty="0"/>
              <a:t>Promote granulation and tissue perfusion</a:t>
            </a:r>
          </a:p>
          <a:p>
            <a:pPr lvl="1">
              <a:buFont typeface="Arial" pitchFamily="34" charset="0"/>
              <a:buChar char="•"/>
            </a:pPr>
            <a:r>
              <a:rPr lang="en-US" sz="3800" dirty="0"/>
              <a:t>Remove infectious material</a:t>
            </a:r>
          </a:p>
          <a:p>
            <a:pPr lvl="1">
              <a:buFont typeface="Arial" pitchFamily="34" charset="0"/>
              <a:buChar char="•"/>
            </a:pPr>
            <a:r>
              <a:rPr lang="en-US" sz="3800" dirty="0"/>
              <a:t>Draw wound edges together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sz="3500" dirty="0"/>
              <a:t>Applications</a:t>
            </a:r>
            <a:r>
              <a:rPr lang="en-US" dirty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n-US" sz="3500" dirty="0"/>
              <a:t>Diabetic wounds</a:t>
            </a:r>
          </a:p>
          <a:p>
            <a:pPr lvl="1">
              <a:buFont typeface="Arial" pitchFamily="34" charset="0"/>
              <a:buChar char="•"/>
            </a:pPr>
            <a:r>
              <a:rPr lang="en-US" sz="3500" dirty="0"/>
              <a:t>Pressure ulcers</a:t>
            </a:r>
          </a:p>
          <a:p>
            <a:pPr lvl="1">
              <a:buFont typeface="Arial" pitchFamily="34" charset="0"/>
              <a:buChar char="•"/>
            </a:pPr>
            <a:r>
              <a:rPr lang="en-US" sz="3500" dirty="0"/>
              <a:t>Skin grafts</a:t>
            </a:r>
          </a:p>
          <a:p>
            <a:pPr lvl="1">
              <a:buFont typeface="Arial" pitchFamily="34" charset="0"/>
              <a:buChar char="•"/>
            </a:pPr>
            <a:r>
              <a:rPr lang="en-US" sz="3500" dirty="0"/>
              <a:t>Infected wounds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17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Skin Grafts–</a:t>
            </a:r>
            <a:r>
              <a:rPr lang="en-US" sz="6000" dirty="0" err="1"/>
              <a:t>Autografts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Traditional Skin Graft: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Tissue usually removed from the thigh, leg, or buttocks on the same person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Glabrous Skin Graft: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Tissue usually removed from the medial arch of the foot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Replace “like” with “like”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89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r>
              <a:rPr lang="en-US" dirty="0"/>
              <a:t>Tissue removed from one person and transplanted to another person</a:t>
            </a:r>
          </a:p>
          <a:p>
            <a:r>
              <a:rPr lang="en-US" dirty="0"/>
              <a:t>Closes a wound by providing a barrier against infection and fluid loss</a:t>
            </a:r>
          </a:p>
          <a:p>
            <a:r>
              <a:rPr lang="en-US" dirty="0"/>
              <a:t>Reduces pain and promotes the healing of underlying tissues 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Skin Grafts–Allografts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36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Skin Grafts–Allografts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SzPct val="120000"/>
              <a:buFont typeface="Wingdings" pitchFamily="2" charset="2"/>
              <a:buChar char="§"/>
            </a:pPr>
            <a:r>
              <a:rPr lang="en-US" sz="2200" dirty="0" err="1"/>
              <a:t>Dermagraft</a:t>
            </a:r>
            <a:r>
              <a:rPr lang="en-US" sz="2200" dirty="0"/>
              <a:t> 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Dermal substitute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Utilization—promote granulation and the 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200" dirty="0"/>
              <a:t>     “filling” of the wound bed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Derived from fetal foreskin</a:t>
            </a:r>
          </a:p>
          <a:p>
            <a:pPr lvl="1">
              <a:lnSpc>
                <a:spcPct val="90000"/>
              </a:lnSpc>
              <a:buNone/>
            </a:pPr>
            <a:endParaRPr lang="en-US" sz="2200" dirty="0"/>
          </a:p>
          <a:p>
            <a:pPr>
              <a:lnSpc>
                <a:spcPct val="90000"/>
              </a:lnSpc>
              <a:buSzPct val="120000"/>
              <a:buFont typeface="Wingdings" pitchFamily="2" charset="2"/>
              <a:buChar char="§"/>
            </a:pPr>
            <a:r>
              <a:rPr lang="en-US" sz="2200" dirty="0" err="1"/>
              <a:t>Apligraft</a:t>
            </a:r>
            <a:endParaRPr lang="en-US" sz="22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Epidermal/dermal bi-layer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Utilization—promote granulation and 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200" dirty="0"/>
              <a:t>      epithelialization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Derived from fetal foreskin</a:t>
            </a:r>
          </a:p>
          <a:p>
            <a:pPr lvl="1">
              <a:lnSpc>
                <a:spcPct val="90000"/>
              </a:lnSpc>
              <a:buNone/>
            </a:pPr>
            <a:endParaRPr lang="en-US" sz="2200" dirty="0"/>
          </a:p>
          <a:p>
            <a:pPr>
              <a:lnSpc>
                <a:spcPct val="90000"/>
              </a:lnSpc>
              <a:buSzPct val="120000"/>
              <a:buFont typeface="Wingdings" pitchFamily="2" charset="2"/>
              <a:buChar char="§"/>
            </a:pPr>
            <a:r>
              <a:rPr lang="en-US" sz="2200" dirty="0"/>
              <a:t>Graft Jacket/</a:t>
            </a:r>
            <a:r>
              <a:rPr lang="en-US" sz="2200" dirty="0" err="1"/>
              <a:t>Theraskin</a:t>
            </a:r>
            <a:endParaRPr lang="en-US" sz="22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Epidermal/dermal bi-layer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Utilization—promotes epithelialization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200" dirty="0"/>
              <a:t>Derived from fetal cadaveric donors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endParaRPr lang="en-US" sz="2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89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Flowable</a:t>
            </a:r>
            <a:r>
              <a:rPr lang="en-US" sz="5400" dirty="0"/>
              <a:t> Soft Tissue Scaffold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Tissue scaffold is a soft tissue graft (reconstituted in the OR), which is comprised solely of human dermal tissue, including its native protein and collagen structure </a:t>
            </a:r>
          </a:p>
          <a:p>
            <a:r>
              <a:rPr lang="en-US" dirty="0"/>
              <a:t>Provides rapid granular tissue formation to fill tunneling or undermining wounds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49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Topical Wound Healing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Dressings (anti-microbial dressings)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dirty="0"/>
              <a:t>If it is dry, make it wet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dirty="0"/>
              <a:t>If it is wet, make it dry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Gels/Ointments</a:t>
            </a:r>
          </a:p>
          <a:p>
            <a:pPr lvl="1">
              <a:buFont typeface="Wingdings" pitchFamily="2" charset="2"/>
              <a:buChar char="§"/>
            </a:pPr>
            <a:r>
              <a:rPr lang="en-US" sz="3200" dirty="0"/>
              <a:t>Provide a protective, hydrating, and lubricating layer over the wound that promotes healing</a:t>
            </a:r>
          </a:p>
        </p:txBody>
      </p:sp>
    </p:spTree>
    <p:extLst>
      <p:ext uri="{BB962C8B-B14F-4D97-AF65-F5344CB8AC3E}">
        <p14:creationId xmlns:p14="http://schemas.microsoft.com/office/powerpoint/2010/main" val="1890622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>
                <a:effectLst/>
              </a:rPr>
              <a:t>QUESTIONS?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3"/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533400" y="1676400"/>
            <a:ext cx="81534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/>
              <a:t>For more information, contact our office:</a:t>
            </a:r>
          </a:p>
          <a:p>
            <a:pPr algn="ctr">
              <a:spcBef>
                <a:spcPct val="50000"/>
              </a:spcBef>
            </a:pPr>
            <a:endParaRPr lang="en-US" sz="3200" dirty="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altLang="en-US" sz="3200" dirty="0">
                <a:solidFill>
                  <a:schemeClr val="tx1">
                    <a:lumMod val="95000"/>
                  </a:schemeClr>
                </a:solidFill>
              </a:rPr>
              <a:t>Dr. </a:t>
            </a:r>
            <a:r>
              <a:rPr lang="en-US" altLang="en-US" sz="3200" dirty="0" err="1">
                <a:solidFill>
                  <a:schemeClr val="tx1">
                    <a:lumMod val="95000"/>
                  </a:schemeClr>
                </a:solidFill>
              </a:rPr>
              <a:t>Imtiyaz</a:t>
            </a:r>
            <a:r>
              <a:rPr lang="en-US" altLang="en-US" sz="3200" dirty="0">
                <a:solidFill>
                  <a:schemeClr val="tx1">
                    <a:lumMod val="95000"/>
                  </a:schemeClr>
                </a:solidFill>
              </a:rPr>
              <a:t> I. </a:t>
            </a:r>
            <a:r>
              <a:rPr lang="en-US" altLang="en-US" sz="3200" dirty="0" err="1">
                <a:solidFill>
                  <a:schemeClr val="tx1">
                    <a:lumMod val="95000"/>
                  </a:schemeClr>
                </a:solidFill>
              </a:rPr>
              <a:t>Kapadwala</a:t>
            </a:r>
            <a:endParaRPr lang="en-US" altLang="en-US" sz="3200" dirty="0">
              <a:solidFill>
                <a:schemeClr val="tx1">
                  <a:lumMod val="95000"/>
                </a:schemeClr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altLang="en-US" sz="3200" dirty="0">
                <a:solidFill>
                  <a:schemeClr val="tx1">
                    <a:lumMod val="95000"/>
                  </a:schemeClr>
                </a:solidFill>
              </a:rPr>
              <a:t>The Leg, Foot &amp; Ankle Center of Brooklyn</a:t>
            </a:r>
          </a:p>
          <a:p>
            <a:pPr algn="ctr">
              <a:spcBef>
                <a:spcPct val="0"/>
              </a:spcBef>
            </a:pPr>
            <a:r>
              <a:rPr lang="en-US" altLang="en-US" sz="3200" dirty="0">
                <a:solidFill>
                  <a:schemeClr val="tx1">
                    <a:lumMod val="95000"/>
                  </a:schemeClr>
                </a:solidFill>
              </a:rPr>
              <a:t>220A Saint Nicholas Ave. Brooklyn, NY 11237</a:t>
            </a:r>
          </a:p>
          <a:p>
            <a:pPr algn="ctr">
              <a:spcBef>
                <a:spcPct val="0"/>
              </a:spcBef>
            </a:pPr>
            <a:r>
              <a:rPr lang="en-US" altLang="en-US" sz="3200" dirty="0">
                <a:solidFill>
                  <a:schemeClr val="tx1">
                    <a:lumMod val="95000"/>
                  </a:schemeClr>
                </a:solidFill>
              </a:rPr>
              <a:t>Tel: 718-418-8540</a:t>
            </a:r>
          </a:p>
          <a:p>
            <a:pPr algn="ctr">
              <a:spcBef>
                <a:spcPct val="0"/>
              </a:spcBef>
            </a:pPr>
            <a:r>
              <a:rPr lang="en-US" altLang="en-US" sz="3200" dirty="0">
                <a:solidFill>
                  <a:schemeClr val="tx1">
                    <a:lumMod val="95000"/>
                  </a:schemeClr>
                </a:solidFill>
              </a:rPr>
              <a:t>www.BrooklynFootSurgery.com</a:t>
            </a:r>
          </a:p>
          <a:p>
            <a:pPr>
              <a:spcBef>
                <a:spcPct val="50000"/>
              </a:spcBef>
            </a:pP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12" y="6180054"/>
            <a:ext cx="1219200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44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2141</TotalTime>
  <Words>682</Words>
  <Application>Microsoft Office PowerPoint</Application>
  <PresentationFormat>On-screen Show (4:3)</PresentationFormat>
  <Paragraphs>129</Paragraphs>
  <Slides>18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Tahoma</vt:lpstr>
      <vt:lpstr>Wingdings</vt:lpstr>
      <vt:lpstr>Office Theme</vt:lpstr>
      <vt:lpstr> Wound Care in Podiatric Medicine </vt:lpstr>
      <vt:lpstr>Types of Wounds</vt:lpstr>
      <vt:lpstr>Mechanical–Blisters, Corns, and Calluses</vt:lpstr>
      <vt:lpstr>Diabetic Ulcer</vt:lpstr>
      <vt:lpstr>Vascular/Gangrene </vt:lpstr>
      <vt:lpstr>Trauma (Accident)</vt:lpstr>
      <vt:lpstr>Treatment/Prevention</vt:lpstr>
      <vt:lpstr>Nutritional Support–Protein</vt:lpstr>
      <vt:lpstr>Nutritional Support Vitamins/Minerals</vt:lpstr>
      <vt:lpstr>Debridement </vt:lpstr>
      <vt:lpstr>Debridement</vt:lpstr>
      <vt:lpstr>Wound V.A.C. System</vt:lpstr>
      <vt:lpstr>Skin Grafts–Autografts</vt:lpstr>
      <vt:lpstr>Skin Grafts–Allografts</vt:lpstr>
      <vt:lpstr>Skin Grafts–Allografts </vt:lpstr>
      <vt:lpstr>Flowable Soft Tissue Scaffold</vt:lpstr>
      <vt:lpstr>Topical Wound Healing Agents</vt:lpstr>
      <vt:lpstr>QUESTIONS?</vt:lpstr>
    </vt:vector>
  </TitlesOfParts>
  <Company>APMA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Wound Care</dc:title>
  <dc:creator>lns</dc:creator>
  <cp:lastModifiedBy>USER</cp:lastModifiedBy>
  <cp:revision>72</cp:revision>
  <cp:lastPrinted>2013-01-29T18:00:42Z</cp:lastPrinted>
  <dcterms:created xsi:type="dcterms:W3CDTF">2012-09-26T19:14:50Z</dcterms:created>
  <dcterms:modified xsi:type="dcterms:W3CDTF">2018-03-26T13:46:30Z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