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9" r:id="rId3"/>
    <p:sldId id="276" r:id="rId4"/>
    <p:sldId id="258" r:id="rId5"/>
    <p:sldId id="261" r:id="rId6"/>
    <p:sldId id="270" r:id="rId7"/>
    <p:sldId id="262" r:id="rId8"/>
    <p:sldId id="271" r:id="rId9"/>
    <p:sldId id="263" r:id="rId10"/>
    <p:sldId id="272" r:id="rId11"/>
    <p:sldId id="265" r:id="rId12"/>
    <p:sldId id="266" r:id="rId13"/>
    <p:sldId id="267" r:id="rId14"/>
    <p:sldId id="274" r:id="rId15"/>
    <p:sldId id="277" r:id="rId16"/>
    <p:sldId id="27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3" d="100"/>
          <a:sy n="113" d="100"/>
        </p:scale>
        <p:origin x="155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1" d="100"/>
        <a:sy n="141" d="100"/>
      </p:scale>
      <p:origin x="0" y="18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79F8D-C30C-C54C-AC93-8C7D8FC28FC9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7DDE9B-AD80-4F43-9EA3-5C37B4705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90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different directions that you can use this </a:t>
            </a:r>
            <a:r>
              <a:rPr lang="en-US" dirty="0" err="1"/>
              <a:t>powerpoint</a:t>
            </a:r>
            <a:r>
              <a:rPr lang="en-US" dirty="0"/>
              <a:t>,</a:t>
            </a:r>
            <a:r>
              <a:rPr lang="en-US" baseline="0" dirty="0"/>
              <a:t> and it will be dependent on your audience.</a:t>
            </a:r>
          </a:p>
          <a:p>
            <a:r>
              <a:rPr lang="en-US" baseline="0" dirty="0"/>
              <a:t>This can serve as a guide; however, because of the number of procedure techniques, it can also be broken into various individual presentations.</a:t>
            </a:r>
          </a:p>
          <a:p>
            <a:r>
              <a:rPr lang="en-US" baseline="0" dirty="0"/>
              <a:t>You would want to pick and choose the common procedures in your practice and highlight a case of your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DDE9B-AD80-4F43-9EA3-5C37B47050E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76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Today’s Podiatrist is a Surgeon</a:t>
            </a:r>
            <a:r>
              <a:rPr lang="en-US" baseline="0" dirty="0"/>
              <a:t> – performing more foot and ankle surgeries than any other medical specialist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DDE9B-AD80-4F43-9EA3-5C37B47050E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013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t>3/26/2018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2" y="1397477"/>
            <a:ext cx="6498158" cy="850723"/>
          </a:xfrm>
        </p:spPr>
        <p:txBody>
          <a:bodyPr/>
          <a:lstStyle/>
          <a:p>
            <a:r>
              <a:rPr lang="en-US" dirty="0"/>
              <a:t>PODIATRIC SURGERY</a:t>
            </a:r>
          </a:p>
        </p:txBody>
      </p:sp>
      <p:pic>
        <p:nvPicPr>
          <p:cNvPr id="4" name="Picture 3" descr="APMA Logo - Member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5378194"/>
            <a:ext cx="2743200" cy="957072"/>
          </a:xfrm>
          <a:prstGeom prst="rect">
            <a:avLst/>
          </a:prstGeom>
        </p:spPr>
      </p:pic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1" y="2439462"/>
            <a:ext cx="3249080" cy="1967453"/>
          </a:xfrm>
        </p:spPr>
        <p:txBody>
          <a:bodyPr>
            <a:normAutofit lnSpcReduction="10000"/>
          </a:bodyPr>
          <a:lstStyle/>
          <a:p>
            <a:r>
              <a:rPr lang="en-US" alt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Dr. </a:t>
            </a:r>
            <a:r>
              <a:rPr lang="en-US" altLang="en-US" sz="17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Imtiyaz</a:t>
            </a:r>
            <a:r>
              <a:rPr lang="en-US" alt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I. </a:t>
            </a:r>
            <a:r>
              <a:rPr lang="en-US" altLang="en-US" sz="17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Kapadwala</a:t>
            </a:r>
            <a:endParaRPr lang="en-US" altLang="en-US" sz="1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alt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Leg, Foot &amp; Ankle Center</a:t>
            </a:r>
          </a:p>
          <a:p>
            <a:r>
              <a:rPr lang="en-US" alt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220A Saint Nicholas Ave. Brooklyn, NY 11237</a:t>
            </a:r>
          </a:p>
          <a:p>
            <a:r>
              <a:rPr lang="en-US" alt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Tel: 718-418-8540</a:t>
            </a:r>
          </a:p>
          <a:p>
            <a:r>
              <a:rPr lang="en-US" altLang="en-US" sz="17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www.BrooklynFootSurgery.com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156012"/>
            <a:ext cx="3048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236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9600"/>
            <a:ext cx="9144000" cy="562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142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Indications</a:t>
            </a:r>
          </a:p>
          <a:p>
            <a:r>
              <a:rPr lang="en-US" dirty="0"/>
              <a:t>Contraindications</a:t>
            </a:r>
          </a:p>
          <a:p>
            <a:r>
              <a:rPr lang="en-US" dirty="0"/>
              <a:t>Pre-operative Consult</a:t>
            </a:r>
          </a:p>
          <a:p>
            <a:pPr lvl="1"/>
            <a:r>
              <a:rPr lang="en-US" dirty="0"/>
              <a:t>Medical Clearance</a:t>
            </a:r>
          </a:p>
          <a:p>
            <a:pPr lvl="1"/>
            <a:r>
              <a:rPr lang="en-US" dirty="0"/>
              <a:t>Surgical Consent</a:t>
            </a:r>
          </a:p>
          <a:p>
            <a:r>
              <a:rPr lang="en-US" dirty="0"/>
              <a:t>Post-operative Care</a:t>
            </a:r>
          </a:p>
          <a:p>
            <a:r>
              <a:rPr lang="en-US" dirty="0"/>
              <a:t>Rehabilitation</a:t>
            </a:r>
          </a:p>
        </p:txBody>
      </p:sp>
    </p:spTree>
    <p:extLst>
      <p:ext uri="{BB962C8B-B14F-4D97-AF65-F5344CB8AC3E}">
        <p14:creationId xmlns:p14="http://schemas.microsoft.com/office/powerpoint/2010/main" val="1575017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SURGERY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Biopsies</a:t>
            </a:r>
          </a:p>
          <a:p>
            <a:r>
              <a:rPr lang="en-US" sz="2800" dirty="0"/>
              <a:t>Excisions</a:t>
            </a:r>
          </a:p>
          <a:p>
            <a:r>
              <a:rPr lang="en-US" sz="2800" dirty="0"/>
              <a:t>Grafting</a:t>
            </a:r>
          </a:p>
          <a:p>
            <a:endParaRPr lang="en-US" sz="2800" dirty="0"/>
          </a:p>
          <a:p>
            <a:r>
              <a:rPr lang="en-US" sz="2800" dirty="0"/>
              <a:t>Nail Surgery</a:t>
            </a:r>
          </a:p>
          <a:p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Forefoot </a:t>
            </a:r>
          </a:p>
          <a:p>
            <a:r>
              <a:rPr lang="en-US" sz="2800" dirty="0" err="1"/>
              <a:t>Rearfoot</a:t>
            </a:r>
            <a:endParaRPr lang="en-US" sz="2800" dirty="0"/>
          </a:p>
          <a:p>
            <a:r>
              <a:rPr lang="en-US" sz="2800" dirty="0"/>
              <a:t>Reconstructive</a:t>
            </a:r>
          </a:p>
          <a:p>
            <a:r>
              <a:rPr lang="en-US" sz="2800" dirty="0"/>
              <a:t>Tendon Procedures</a:t>
            </a:r>
          </a:p>
          <a:p>
            <a:r>
              <a:rPr lang="en-US" sz="2800" dirty="0"/>
              <a:t>Trauma</a:t>
            </a:r>
          </a:p>
          <a:p>
            <a:r>
              <a:rPr lang="en-US" sz="2800" dirty="0"/>
              <a:t>Ankle Procedure</a:t>
            </a:r>
          </a:p>
        </p:txBody>
      </p:sp>
    </p:spTree>
    <p:extLst>
      <p:ext uri="{BB962C8B-B14F-4D97-AF65-F5344CB8AC3E}">
        <p14:creationId xmlns:p14="http://schemas.microsoft.com/office/powerpoint/2010/main" val="101438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BIOPSIES/EXCISIONS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3652844" cy="4343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Nail Plate</a:t>
            </a:r>
          </a:p>
          <a:p>
            <a:r>
              <a:rPr lang="en-US" dirty="0"/>
              <a:t>Skin Lesions</a:t>
            </a:r>
          </a:p>
          <a:p>
            <a:pPr lvl="1"/>
            <a:r>
              <a:rPr lang="en-US" dirty="0"/>
              <a:t>Pigmented Lesions</a:t>
            </a:r>
          </a:p>
          <a:p>
            <a:pPr lvl="1"/>
            <a:r>
              <a:rPr lang="en-US" dirty="0"/>
              <a:t>Keloids</a:t>
            </a:r>
          </a:p>
          <a:p>
            <a:pPr lvl="1"/>
            <a:r>
              <a:rPr lang="en-US" dirty="0"/>
              <a:t>Soft Tissue Masses</a:t>
            </a:r>
          </a:p>
          <a:p>
            <a:r>
              <a:rPr lang="en-US" dirty="0"/>
              <a:t>Tumors</a:t>
            </a:r>
          </a:p>
          <a:p>
            <a:pPr lvl="1"/>
            <a:r>
              <a:rPr lang="en-US" dirty="0"/>
              <a:t>Granulomas</a:t>
            </a:r>
          </a:p>
          <a:p>
            <a:pPr lvl="1"/>
            <a:r>
              <a:rPr lang="en-US" dirty="0"/>
              <a:t>Fibromas</a:t>
            </a:r>
          </a:p>
          <a:p>
            <a:pPr lvl="1"/>
            <a:r>
              <a:rPr lang="en-US" dirty="0"/>
              <a:t>Neuromas</a:t>
            </a:r>
          </a:p>
          <a:p>
            <a:r>
              <a:rPr lang="en-US" dirty="0"/>
              <a:t>Muscle Biopsy</a:t>
            </a:r>
          </a:p>
          <a:p>
            <a:r>
              <a:rPr lang="en-US" dirty="0"/>
              <a:t>Bone Biopsy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991" y="3296749"/>
            <a:ext cx="3490385" cy="33643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143" y="1444532"/>
            <a:ext cx="2619408" cy="185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5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GRAFTING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3477193" cy="4343400"/>
          </a:xfrm>
        </p:spPr>
        <p:txBody>
          <a:bodyPr/>
          <a:lstStyle/>
          <a:p>
            <a:r>
              <a:rPr lang="en-US" dirty="0"/>
              <a:t>Skin Grafting</a:t>
            </a:r>
          </a:p>
          <a:p>
            <a:pPr lvl="1"/>
            <a:r>
              <a:rPr lang="en-US" dirty="0"/>
              <a:t>Split Thickness</a:t>
            </a:r>
          </a:p>
          <a:p>
            <a:pPr lvl="1"/>
            <a:r>
              <a:rPr lang="en-US" dirty="0"/>
              <a:t>Full Thickness</a:t>
            </a:r>
          </a:p>
          <a:p>
            <a:r>
              <a:rPr lang="en-US" dirty="0"/>
              <a:t>Bone Grafting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6914" y="1600201"/>
            <a:ext cx="3724637" cy="32483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13" y="4056203"/>
            <a:ext cx="3992760" cy="202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07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NAIL SURGERY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Indications/Contraindications</a:t>
            </a:r>
          </a:p>
          <a:p>
            <a:r>
              <a:rPr lang="en-US" dirty="0"/>
              <a:t>Nail Avulsions</a:t>
            </a:r>
          </a:p>
          <a:p>
            <a:r>
              <a:rPr lang="en-US" dirty="0"/>
              <a:t>Wedge Resection</a:t>
            </a:r>
          </a:p>
          <a:p>
            <a:r>
              <a:rPr lang="en-US" dirty="0"/>
              <a:t>Nail </a:t>
            </a:r>
            <a:r>
              <a:rPr lang="en-US" dirty="0" err="1"/>
              <a:t>Matrixectomies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846" y="3912057"/>
            <a:ext cx="5499100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186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COMMON FOREFOOT SURGERY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Nail Surgery</a:t>
            </a:r>
          </a:p>
          <a:p>
            <a:r>
              <a:rPr lang="en-US" dirty="0" err="1"/>
              <a:t>Neurectomy</a:t>
            </a:r>
            <a:endParaRPr lang="en-US" dirty="0"/>
          </a:p>
          <a:p>
            <a:r>
              <a:rPr lang="en-US" dirty="0"/>
              <a:t>Hallux Deformities</a:t>
            </a:r>
          </a:p>
          <a:p>
            <a:pPr lvl="1"/>
            <a:r>
              <a:rPr lang="en-US" dirty="0"/>
              <a:t>Hallux Valgus</a:t>
            </a:r>
          </a:p>
          <a:p>
            <a:pPr lvl="1"/>
            <a:r>
              <a:rPr lang="en-US" dirty="0"/>
              <a:t>Hallux </a:t>
            </a:r>
            <a:r>
              <a:rPr lang="en-US" dirty="0" err="1"/>
              <a:t>Limitus</a:t>
            </a:r>
            <a:endParaRPr lang="en-US" dirty="0"/>
          </a:p>
          <a:p>
            <a:r>
              <a:rPr lang="en-US" dirty="0"/>
              <a:t>Toe Deformities</a:t>
            </a:r>
          </a:p>
          <a:p>
            <a:pPr lvl="1"/>
            <a:r>
              <a:rPr lang="en-US" dirty="0"/>
              <a:t>Hammertoes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616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FOREFOOT SURGERY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3842007" cy="43434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Indications/Contraindications</a:t>
            </a:r>
          </a:p>
          <a:p>
            <a:r>
              <a:rPr lang="en-US" dirty="0"/>
              <a:t>Hallux Valgus (Bunion)</a:t>
            </a:r>
          </a:p>
          <a:p>
            <a:pPr lvl="1"/>
            <a:r>
              <a:rPr lang="en-US" dirty="0"/>
              <a:t>Capsule/Tendon Balance</a:t>
            </a:r>
          </a:p>
          <a:p>
            <a:pPr lvl="1"/>
            <a:r>
              <a:rPr lang="en-US" dirty="0"/>
              <a:t>Phalangeal Osteotomy</a:t>
            </a:r>
          </a:p>
          <a:p>
            <a:pPr lvl="1"/>
            <a:r>
              <a:rPr lang="en-US" dirty="0"/>
              <a:t>Metatarsal Osteotomy</a:t>
            </a:r>
          </a:p>
          <a:p>
            <a:pPr lvl="2"/>
            <a:r>
              <a:rPr lang="en-US" dirty="0"/>
              <a:t>Head</a:t>
            </a:r>
          </a:p>
          <a:p>
            <a:pPr lvl="2"/>
            <a:r>
              <a:rPr lang="en-US" dirty="0" err="1"/>
              <a:t>Midshaft</a:t>
            </a:r>
            <a:endParaRPr lang="en-US" dirty="0"/>
          </a:p>
          <a:p>
            <a:pPr lvl="2"/>
            <a:r>
              <a:rPr lang="en-US" dirty="0"/>
              <a:t>Base</a:t>
            </a:r>
          </a:p>
          <a:p>
            <a:r>
              <a:rPr lang="en-US" dirty="0"/>
              <a:t>Hallux </a:t>
            </a:r>
            <a:r>
              <a:rPr lang="en-US" dirty="0" err="1"/>
              <a:t>Varus</a:t>
            </a:r>
            <a:endParaRPr lang="en-US" dirty="0"/>
          </a:p>
          <a:p>
            <a:r>
              <a:rPr lang="en-US" dirty="0"/>
              <a:t>Hallux </a:t>
            </a:r>
            <a:r>
              <a:rPr lang="en-US" dirty="0" err="1"/>
              <a:t>Limitus</a:t>
            </a:r>
            <a:r>
              <a:rPr lang="en-US" dirty="0"/>
              <a:t>/</a:t>
            </a:r>
            <a:r>
              <a:rPr lang="en-US" dirty="0" err="1"/>
              <a:t>Rigidus</a:t>
            </a:r>
            <a:endParaRPr lang="en-US" dirty="0"/>
          </a:p>
          <a:p>
            <a:pPr lvl="1"/>
            <a:r>
              <a:rPr lang="en-US" dirty="0" err="1"/>
              <a:t>Chilectomy</a:t>
            </a:r>
            <a:endParaRPr lang="en-US" dirty="0"/>
          </a:p>
          <a:p>
            <a:pPr lvl="1"/>
            <a:r>
              <a:rPr lang="en-US" dirty="0" err="1"/>
              <a:t>Arthroplasty</a:t>
            </a:r>
            <a:endParaRPr lang="en-US" dirty="0"/>
          </a:p>
          <a:p>
            <a:pPr lvl="1"/>
            <a:r>
              <a:rPr lang="en-US" dirty="0"/>
              <a:t>Arthrodesis</a:t>
            </a:r>
          </a:p>
          <a:p>
            <a:pPr lvl="1"/>
            <a:r>
              <a:rPr lang="en-US" dirty="0"/>
              <a:t>Wedge </a:t>
            </a:r>
            <a:r>
              <a:rPr lang="en-US" dirty="0" err="1"/>
              <a:t>Ostetomy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472" y="1444532"/>
            <a:ext cx="3044893" cy="2770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930" y="4215111"/>
            <a:ext cx="2931667" cy="219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51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TOE DEFORMITIES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Indications/Contraindications</a:t>
            </a:r>
          </a:p>
          <a:p>
            <a:r>
              <a:rPr lang="en-US" dirty="0"/>
              <a:t>Hammertoe/Mallet Toe/Claw Toe</a:t>
            </a:r>
          </a:p>
          <a:p>
            <a:pPr lvl="1"/>
            <a:r>
              <a:rPr lang="en-US" dirty="0"/>
              <a:t>Soft tissue release</a:t>
            </a:r>
          </a:p>
          <a:p>
            <a:pPr lvl="1"/>
            <a:r>
              <a:rPr lang="en-US" dirty="0" err="1"/>
              <a:t>Arthroplasty</a:t>
            </a:r>
            <a:endParaRPr lang="en-US" dirty="0"/>
          </a:p>
          <a:p>
            <a:pPr lvl="1"/>
            <a:r>
              <a:rPr lang="en-US" dirty="0"/>
              <a:t>Arthrodesis</a:t>
            </a:r>
          </a:p>
          <a:p>
            <a:pPr lvl="1"/>
            <a:r>
              <a:rPr lang="en-US" dirty="0"/>
              <a:t>Special Deformities</a:t>
            </a:r>
          </a:p>
          <a:p>
            <a:pPr lvl="2"/>
            <a:r>
              <a:rPr lang="en-US" dirty="0"/>
              <a:t>Dorsal Dislocation with Hammertoe</a:t>
            </a:r>
          </a:p>
          <a:p>
            <a:pPr lvl="2"/>
            <a:r>
              <a:rPr lang="en-US" dirty="0"/>
              <a:t>Crossover Toe</a:t>
            </a:r>
          </a:p>
          <a:p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Digit </a:t>
            </a:r>
          </a:p>
          <a:p>
            <a:pPr lvl="1"/>
            <a:r>
              <a:rPr lang="en-US" dirty="0"/>
              <a:t>Cock-up deformity</a:t>
            </a:r>
          </a:p>
          <a:p>
            <a:pPr lvl="1"/>
            <a:r>
              <a:rPr lang="en-US" dirty="0"/>
              <a:t>Congenital </a:t>
            </a:r>
            <a:r>
              <a:rPr lang="en-US" dirty="0" err="1"/>
              <a:t>varus</a:t>
            </a:r>
            <a:r>
              <a:rPr lang="en-US" dirty="0"/>
              <a:t> (Curly Toe)</a:t>
            </a:r>
          </a:p>
          <a:p>
            <a:r>
              <a:rPr lang="en-US" dirty="0"/>
              <a:t>Tailor’s Bunion/</a:t>
            </a:r>
            <a:r>
              <a:rPr lang="en-US" dirty="0" err="1"/>
              <a:t>Bunionette</a:t>
            </a:r>
            <a:endParaRPr lang="en-US" dirty="0"/>
          </a:p>
          <a:p>
            <a:pPr lvl="1"/>
            <a:r>
              <a:rPr lang="en-US" dirty="0"/>
              <a:t>Capsule/Tendon Balance</a:t>
            </a:r>
          </a:p>
          <a:p>
            <a:pPr lvl="1"/>
            <a:r>
              <a:rPr lang="en-US" dirty="0"/>
              <a:t>Osteotomy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6794" y="1444532"/>
            <a:ext cx="3345785" cy="2479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8374" y="3923582"/>
            <a:ext cx="2957375" cy="276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62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REARFOOT SURGERY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Indications/Contraindications</a:t>
            </a:r>
          </a:p>
          <a:p>
            <a:r>
              <a:rPr lang="en-US" dirty="0"/>
              <a:t>Soft Tissue Procedures</a:t>
            </a:r>
          </a:p>
          <a:p>
            <a:pPr lvl="1"/>
            <a:r>
              <a:rPr lang="en-US" dirty="0"/>
              <a:t>Plantar Fascia Release</a:t>
            </a:r>
          </a:p>
          <a:p>
            <a:pPr lvl="1"/>
            <a:r>
              <a:rPr lang="en-US" dirty="0"/>
              <a:t>Nerve Decompression</a:t>
            </a:r>
          </a:p>
          <a:p>
            <a:pPr lvl="2"/>
            <a:r>
              <a:rPr lang="en-US" dirty="0"/>
              <a:t>Tarsal Tunnel Release</a:t>
            </a:r>
          </a:p>
          <a:p>
            <a:pPr lvl="1"/>
            <a:r>
              <a:rPr lang="en-US" dirty="0"/>
              <a:t>Achilles Tendon</a:t>
            </a:r>
          </a:p>
          <a:p>
            <a:pPr lvl="2"/>
            <a:r>
              <a:rPr lang="en-US" dirty="0"/>
              <a:t>Repair</a:t>
            </a:r>
          </a:p>
          <a:p>
            <a:pPr lvl="2"/>
            <a:r>
              <a:rPr lang="en-US" dirty="0"/>
              <a:t>Lengthening</a:t>
            </a:r>
          </a:p>
          <a:p>
            <a:r>
              <a:rPr lang="en-US" dirty="0"/>
              <a:t>Calcaneal </a:t>
            </a:r>
            <a:r>
              <a:rPr lang="en-US" dirty="0" err="1"/>
              <a:t>Ostectomy</a:t>
            </a:r>
            <a:r>
              <a:rPr lang="en-US" dirty="0"/>
              <a:t> and Osteotomy</a:t>
            </a:r>
          </a:p>
          <a:p>
            <a:r>
              <a:rPr lang="en-US" dirty="0"/>
              <a:t>Arthrodesis</a:t>
            </a:r>
          </a:p>
          <a:p>
            <a:pPr lvl="1"/>
            <a:r>
              <a:rPr lang="en-US" dirty="0"/>
              <a:t>Isolated joint Arthrodesis</a:t>
            </a:r>
          </a:p>
          <a:p>
            <a:pPr lvl="1"/>
            <a:r>
              <a:rPr lang="en-US" dirty="0" err="1"/>
              <a:t>Subtalar</a:t>
            </a:r>
            <a:r>
              <a:rPr lang="en-US" dirty="0"/>
              <a:t> Arthrodesis</a:t>
            </a:r>
          </a:p>
          <a:p>
            <a:pPr lvl="1"/>
            <a:r>
              <a:rPr lang="en-US" dirty="0"/>
              <a:t>Triple Arthrodesis</a:t>
            </a:r>
          </a:p>
          <a:p>
            <a:pPr marL="34925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143" y="4171695"/>
            <a:ext cx="3373621" cy="25112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976" y="1438162"/>
            <a:ext cx="2191584" cy="26896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0309" y="1938157"/>
            <a:ext cx="2719667" cy="2057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97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TENDON PROCEDURES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600201"/>
            <a:ext cx="4112240" cy="4343400"/>
          </a:xfrm>
        </p:spPr>
        <p:txBody>
          <a:bodyPr/>
          <a:lstStyle/>
          <a:p>
            <a:r>
              <a:rPr lang="en-US" dirty="0"/>
              <a:t>Indications/Contraindications</a:t>
            </a:r>
          </a:p>
          <a:p>
            <a:r>
              <a:rPr lang="en-US" dirty="0"/>
              <a:t>Posterior </a:t>
            </a:r>
            <a:r>
              <a:rPr lang="en-US" dirty="0" err="1"/>
              <a:t>Tibial</a:t>
            </a:r>
            <a:r>
              <a:rPr lang="en-US" dirty="0"/>
              <a:t> Tendon Dysfunction</a:t>
            </a:r>
          </a:p>
          <a:p>
            <a:r>
              <a:rPr lang="en-US" dirty="0"/>
              <a:t>Chronic Ligament Instability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710" y="1884459"/>
            <a:ext cx="44323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72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TRAUMA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Indications/</a:t>
            </a:r>
            <a:r>
              <a:rPr lang="en-US" dirty="0" err="1"/>
              <a:t>Contrindications</a:t>
            </a:r>
            <a:endParaRPr lang="en-US" dirty="0"/>
          </a:p>
          <a:p>
            <a:r>
              <a:rPr lang="en-US" dirty="0"/>
              <a:t>Fractures</a:t>
            </a:r>
          </a:p>
          <a:p>
            <a:pPr lvl="1"/>
            <a:r>
              <a:rPr lang="en-US" dirty="0"/>
              <a:t>Forefoot</a:t>
            </a:r>
          </a:p>
          <a:p>
            <a:pPr lvl="2"/>
            <a:r>
              <a:rPr lang="en-US" dirty="0" err="1"/>
              <a:t>Sesamoids</a:t>
            </a:r>
            <a:endParaRPr lang="en-US" dirty="0"/>
          </a:p>
          <a:p>
            <a:pPr lvl="2"/>
            <a:r>
              <a:rPr lang="en-US" dirty="0"/>
              <a:t>Phalanges</a:t>
            </a:r>
          </a:p>
          <a:p>
            <a:pPr lvl="2"/>
            <a:r>
              <a:rPr lang="en-US" dirty="0"/>
              <a:t>Metatarsals</a:t>
            </a:r>
          </a:p>
          <a:p>
            <a:pPr lvl="2"/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Metatarsal</a:t>
            </a:r>
          </a:p>
          <a:p>
            <a:pPr lvl="1"/>
            <a:r>
              <a:rPr lang="en-US" dirty="0" err="1"/>
              <a:t>Midfoot</a:t>
            </a:r>
            <a:endParaRPr lang="en-US" dirty="0"/>
          </a:p>
          <a:p>
            <a:pPr lvl="2"/>
            <a:r>
              <a:rPr lang="en-US" dirty="0" err="1"/>
              <a:t>LisFranc</a:t>
            </a:r>
            <a:r>
              <a:rPr lang="en-US" dirty="0"/>
              <a:t> Injury</a:t>
            </a:r>
          </a:p>
          <a:p>
            <a:pPr lvl="2"/>
            <a:r>
              <a:rPr lang="en-US" dirty="0" err="1"/>
              <a:t>Navicular</a:t>
            </a:r>
            <a:r>
              <a:rPr lang="en-US" dirty="0"/>
              <a:t>/Cuboid </a:t>
            </a:r>
          </a:p>
          <a:p>
            <a:pPr lvl="1"/>
            <a:r>
              <a:rPr lang="en-US" dirty="0" err="1"/>
              <a:t>Rearfoot</a:t>
            </a:r>
            <a:endParaRPr lang="en-US" dirty="0"/>
          </a:p>
          <a:p>
            <a:pPr lvl="2"/>
            <a:r>
              <a:rPr lang="en-US" dirty="0"/>
              <a:t>Talus</a:t>
            </a:r>
          </a:p>
          <a:p>
            <a:pPr lvl="2"/>
            <a:r>
              <a:rPr lang="en-US" dirty="0"/>
              <a:t>Calcaneus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Incision &amp; Drainage</a:t>
            </a:r>
          </a:p>
          <a:p>
            <a:r>
              <a:rPr lang="en-US" dirty="0"/>
              <a:t>Compartment Syndrome</a:t>
            </a:r>
          </a:p>
          <a:p>
            <a:r>
              <a:rPr lang="en-US" dirty="0"/>
              <a:t>Amputation</a:t>
            </a:r>
          </a:p>
          <a:p>
            <a:endParaRPr lang="en-US" dirty="0"/>
          </a:p>
          <a:p>
            <a:r>
              <a:rPr lang="en-US" dirty="0"/>
              <a:t>Ankle Fractures</a:t>
            </a:r>
          </a:p>
          <a:p>
            <a:r>
              <a:rPr lang="en-US" dirty="0" err="1"/>
              <a:t>Pilon</a:t>
            </a:r>
            <a:r>
              <a:rPr lang="en-US" dirty="0"/>
              <a:t> Fractures</a:t>
            </a:r>
          </a:p>
        </p:txBody>
      </p:sp>
    </p:spTree>
    <p:extLst>
      <p:ext uri="{BB962C8B-B14F-4D97-AF65-F5344CB8AC3E}">
        <p14:creationId xmlns:p14="http://schemas.microsoft.com/office/powerpoint/2010/main" val="2374200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SPECIAL PROCEDURES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Reconstruction</a:t>
            </a:r>
          </a:p>
          <a:p>
            <a:pPr lvl="1"/>
            <a:r>
              <a:rPr lang="en-US" dirty="0" err="1"/>
              <a:t>Brachymetatarsia</a:t>
            </a:r>
            <a:endParaRPr lang="en-US" dirty="0"/>
          </a:p>
          <a:p>
            <a:pPr lvl="1"/>
            <a:r>
              <a:rPr lang="en-US" dirty="0"/>
              <a:t>Rheumatoid Foot</a:t>
            </a:r>
          </a:p>
          <a:p>
            <a:pPr lvl="1"/>
            <a:r>
              <a:rPr lang="en-US" dirty="0"/>
              <a:t>Tarsal Coalition</a:t>
            </a:r>
          </a:p>
          <a:p>
            <a:pPr lvl="1"/>
            <a:r>
              <a:rPr lang="en-US" dirty="0"/>
              <a:t>Charcot Foot</a:t>
            </a:r>
          </a:p>
          <a:p>
            <a:r>
              <a:rPr lang="en-US" dirty="0"/>
              <a:t>Scope Procedures</a:t>
            </a:r>
          </a:p>
          <a:p>
            <a:pPr lvl="1"/>
            <a:r>
              <a:rPr lang="en-US" dirty="0"/>
              <a:t>Endoscopic </a:t>
            </a:r>
            <a:r>
              <a:rPr lang="en-US" dirty="0" err="1"/>
              <a:t>Neurolysis</a:t>
            </a:r>
            <a:endParaRPr lang="en-US" dirty="0"/>
          </a:p>
          <a:p>
            <a:pPr lvl="1"/>
            <a:r>
              <a:rPr lang="en-US" dirty="0"/>
              <a:t>Endoscopic Plantar </a:t>
            </a:r>
            <a:r>
              <a:rPr lang="en-US" dirty="0" err="1"/>
              <a:t>Fasciotomy</a:t>
            </a:r>
            <a:endParaRPr lang="en-US" dirty="0"/>
          </a:p>
          <a:p>
            <a:pPr lvl="1"/>
            <a:r>
              <a:rPr lang="en-US" dirty="0"/>
              <a:t>Ankle Arthroscopy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64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SURGERY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Prevent Infection</a:t>
            </a:r>
            <a:endParaRPr lang="en-US" dirty="0"/>
          </a:p>
          <a:p>
            <a:r>
              <a:rPr lang="en-US" dirty="0"/>
              <a:t>Reduction of Pain</a:t>
            </a:r>
          </a:p>
          <a:p>
            <a:r>
              <a:rPr lang="en-US" dirty="0"/>
              <a:t>Reduction of Deformity</a:t>
            </a:r>
          </a:p>
          <a:p>
            <a:r>
              <a:rPr lang="en-US" dirty="0"/>
              <a:t>Return to Function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443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549275" y="1041069"/>
            <a:ext cx="8056563" cy="1362075"/>
          </a:xfrm>
        </p:spPr>
        <p:txBody>
          <a:bodyPr/>
          <a:lstStyle/>
          <a:p>
            <a:r>
              <a:rPr lang="en-US" sz="4000" dirty="0"/>
              <a:t>FOR MORE INFORMATION</a:t>
            </a:r>
            <a:br>
              <a:rPr lang="en-US" sz="4000" dirty="0"/>
            </a:br>
            <a:r>
              <a:rPr lang="en-US" sz="4000" dirty="0"/>
              <a:t>contact </a:t>
            </a:r>
            <a:r>
              <a:rPr lang="en-US" sz="4000" dirty="0" err="1"/>
              <a:t>www.APMA.org</a:t>
            </a:r>
            <a:endParaRPr lang="en-US" sz="40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549275" y="2760453"/>
            <a:ext cx="8056563" cy="2475739"/>
          </a:xfrm>
        </p:spPr>
        <p:txBody>
          <a:bodyPr>
            <a:normAutofit/>
          </a:bodyPr>
          <a:lstStyle/>
          <a:p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Dr. </a:t>
            </a:r>
            <a:r>
              <a:rPr lang="en-US" alt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Imtiyaz</a:t>
            </a:r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I. </a:t>
            </a:r>
            <a:r>
              <a:rPr lang="en-US" altLang="en-US" sz="28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Kapadwala</a:t>
            </a:r>
            <a:endParaRPr lang="en-US" altLang="en-US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 Leg, Foot &amp; Ankle Center</a:t>
            </a:r>
          </a:p>
          <a:p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220A Saint Nicholas Ave. Brooklyn, NY 11237</a:t>
            </a:r>
          </a:p>
          <a:p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Tel: 718-418-8540</a:t>
            </a:r>
          </a:p>
          <a:p>
            <a:r>
              <a:rPr lang="en-US" alt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www.BrooklynFootSurgery.com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261163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557</TotalTime>
  <Words>419</Words>
  <Application>Microsoft Office PowerPoint</Application>
  <PresentationFormat>On-screen Show (4:3)</PresentationFormat>
  <Paragraphs>152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News Gothic MT</vt:lpstr>
      <vt:lpstr>Wingdings 2</vt:lpstr>
      <vt:lpstr>Breeze</vt:lpstr>
      <vt:lpstr>PODIATRIC SURGERY</vt:lpstr>
      <vt:lpstr>PowerPoint Presentation</vt:lpstr>
      <vt:lpstr>DECISION MAKING</vt:lpstr>
      <vt:lpstr>TYPES OF SURGERY</vt:lpstr>
      <vt:lpstr>BIOPSIES/EXCISIONS</vt:lpstr>
      <vt:lpstr>GRAFTING</vt:lpstr>
      <vt:lpstr>NAIL SURGERY</vt:lpstr>
      <vt:lpstr>COMMON FOREFOOT SURGERY</vt:lpstr>
      <vt:lpstr>FOREFOOT SURGERY</vt:lpstr>
      <vt:lpstr>TOE DEFORMITIES</vt:lpstr>
      <vt:lpstr>REARFOOT SURGERY</vt:lpstr>
      <vt:lpstr>TENDON PROCEDURES</vt:lpstr>
      <vt:lpstr>TRAUMA</vt:lpstr>
      <vt:lpstr>SPECIAL PROCEDURES</vt:lpstr>
      <vt:lpstr>SURGERY GOALS</vt:lpstr>
      <vt:lpstr>FOR MORE INFORMATION contact www.APMA.org</vt:lpstr>
    </vt:vector>
  </TitlesOfParts>
  <Company>Torres-Hodges, DPM, 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PODIATRIC SURGERY</dc:title>
  <dc:creator>G Torres-Hodges</dc:creator>
  <cp:lastModifiedBy>USER</cp:lastModifiedBy>
  <cp:revision>35</cp:revision>
  <dcterms:created xsi:type="dcterms:W3CDTF">2012-10-28T00:25:17Z</dcterms:created>
  <dcterms:modified xsi:type="dcterms:W3CDTF">2018-03-26T13:45:50Z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